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448" r:id="rId5"/>
    <p:sldId id="2462" r:id="rId6"/>
    <p:sldId id="259" r:id="rId7"/>
    <p:sldId id="2471" r:id="rId8"/>
    <p:sldId id="2472" r:id="rId9"/>
    <p:sldId id="2473" r:id="rId10"/>
    <p:sldId id="2451" r:id="rId11"/>
    <p:sldId id="2468" r:id="rId12"/>
    <p:sldId id="2474" r:id="rId13"/>
    <p:sldId id="2481" r:id="rId14"/>
    <p:sldId id="2482" r:id="rId15"/>
    <p:sldId id="2483" r:id="rId16"/>
    <p:sldId id="2484" r:id="rId17"/>
    <p:sldId id="2485" r:id="rId18"/>
    <p:sldId id="2486" r:id="rId19"/>
    <p:sldId id="2487" r:id="rId20"/>
    <p:sldId id="2475" r:id="rId21"/>
    <p:sldId id="2457" r:id="rId22"/>
    <p:sldId id="2470" r:id="rId23"/>
    <p:sldId id="2476" r:id="rId24"/>
    <p:sldId id="2477" r:id="rId25"/>
    <p:sldId id="2478" r:id="rId26"/>
    <p:sldId id="2479" r:id="rId27"/>
    <p:sldId id="2480" r:id="rId28"/>
    <p:sldId id="2466" r:id="rId29"/>
    <p:sldId id="243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5033" autoAdjust="0"/>
  </p:normalViewPr>
  <p:slideViewPr>
    <p:cSldViewPr snapToGrid="0">
      <p:cViewPr varScale="1">
        <p:scale>
          <a:sx n="105" d="100"/>
          <a:sy n="105" d="100"/>
        </p:scale>
        <p:origin x="786" y="10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11/29/2023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11/29/2023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28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53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577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8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79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20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44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160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59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628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618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20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340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575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26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72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1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666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28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026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13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838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756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868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1060315"/>
            <a:ext cx="11490325" cy="2218959"/>
          </a:xfrm>
        </p:spPr>
        <p:txBody>
          <a:bodyPr anchor="b" anchorCtr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4A8DD-9B42-2F05-285B-2BC137F749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12344" y="3700222"/>
            <a:ext cx="5167313" cy="603250"/>
          </a:xfrm>
          <a:gradFill>
            <a:gsLst>
              <a:gs pos="0">
                <a:schemeClr val="accent5"/>
              </a:gs>
              <a:gs pos="45000">
                <a:schemeClr val="accent1"/>
              </a:gs>
              <a:gs pos="100000">
                <a:schemeClr val="accent2"/>
              </a:gs>
            </a:gsLst>
            <a:lin ang="10800000" scaled="0"/>
          </a:gra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848311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0156E-BE02-9BBA-0763-EE0EC22877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107" y="50241"/>
            <a:ext cx="11265694" cy="1304544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9900" y="1638300"/>
            <a:ext cx="5156200" cy="189230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>
            <a:normAutofit/>
          </a:bodyPr>
          <a:lstStyle>
            <a:lvl1pPr marL="0" indent="0">
              <a:buNone/>
              <a:defRPr sz="2400" cap="all" spc="300" baseline="0"/>
            </a:lvl1pPr>
          </a:lstStyle>
          <a:p>
            <a:pPr lvl="0"/>
            <a:r>
              <a:rPr lang="en-US" spc="300" dirty="0">
                <a:solidFill>
                  <a:schemeClr val="tx1"/>
                </a:solidFill>
              </a:rPr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43E54-D2B8-A019-ACD6-6F79A320E77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69900" y="4471988"/>
            <a:ext cx="5156200" cy="1997075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59826" y="1638300"/>
            <a:ext cx="5174975" cy="189230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59826" y="3864355"/>
            <a:ext cx="5174975" cy="494506"/>
          </a:xfrm>
        </p:spPr>
        <p:txBody>
          <a:bodyPr>
            <a:normAutofit/>
          </a:bodyPr>
          <a:lstStyle>
            <a:lvl1pPr marL="0" indent="0">
              <a:buNone/>
              <a:defRPr sz="2400" cap="all" spc="300" baseline="0"/>
            </a:lvl1pPr>
          </a:lstStyle>
          <a:p>
            <a:pPr lvl="0"/>
            <a:r>
              <a:rPr lang="en-US" spc="300" dirty="0">
                <a:solidFill>
                  <a:schemeClr val="tx1"/>
                </a:solidFill>
              </a:rPr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55348AE-D0F6-8964-FB7A-612A611AD6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559827" y="4471988"/>
            <a:ext cx="5174974" cy="1997075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2pPr>
            <a:lvl3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3pPr>
            <a:lvl4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4pPr>
            <a:lvl5pPr marL="228600" indent="-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1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B0BF-E38F-E2A3-143D-4B77377FE7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0073" y="40193"/>
            <a:ext cx="10281172" cy="1316334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0438" y="1624013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76287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" name="Text Placeholder 27">
            <a:extLst>
              <a:ext uri="{FF2B5EF4-FFF2-40B4-BE49-F238E27FC236}">
                <a16:creationId xmlns:a16="http://schemas.microsoft.com/office/drawing/2014/main" id="{45BAD2EF-B428-1883-5F6B-BA8B3A18D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0073" y="4578835"/>
            <a:ext cx="3108326" cy="1892300"/>
          </a:xfrm>
        </p:spPr>
        <p:txBody>
          <a:bodyPr anchor="t" anchorCtr="0">
            <a:noAutofit/>
          </a:bodyPr>
          <a:lstStyle>
            <a:lvl1pPr marL="182880" indent="-18288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 cap="none" spc="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Second</a:t>
            </a:r>
          </a:p>
          <a:p>
            <a:pPr lvl="0"/>
            <a:r>
              <a:rPr lang="en-US" dirty="0"/>
              <a:t>Third</a:t>
            </a:r>
          </a:p>
          <a:p>
            <a:pPr lvl="0"/>
            <a:r>
              <a:rPr lang="en-US" dirty="0"/>
              <a:t>Fourth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42155" y="1623219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27">
            <a:extLst>
              <a:ext uri="{FF2B5EF4-FFF2-40B4-BE49-F238E27FC236}">
                <a16:creationId xmlns:a16="http://schemas.microsoft.com/office/drawing/2014/main" id="{BD42366C-60A0-D39C-8592-69A1576D07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1837" y="3676287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Text Placeholder 27">
            <a:extLst>
              <a:ext uri="{FF2B5EF4-FFF2-40B4-BE49-F238E27FC236}">
                <a16:creationId xmlns:a16="http://schemas.microsoft.com/office/drawing/2014/main" id="{A25B6479-6C48-F3A7-D96C-55AD3C9708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31789" y="4578835"/>
            <a:ext cx="3108326" cy="1892300"/>
          </a:xfrm>
        </p:spPr>
        <p:txBody>
          <a:bodyPr anchor="t" anchorCtr="0">
            <a:noAutofit/>
          </a:bodyPr>
          <a:lstStyle>
            <a:lvl1pPr marL="182880" indent="-18288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 cap="none" spc="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Second</a:t>
            </a:r>
          </a:p>
          <a:p>
            <a:pPr lvl="0"/>
            <a:r>
              <a:rPr lang="en-US" dirty="0"/>
              <a:t>Third</a:t>
            </a:r>
          </a:p>
          <a:p>
            <a:pPr lvl="0"/>
            <a:r>
              <a:rPr lang="en-US" dirty="0"/>
              <a:t>Fourth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920" y="1623219"/>
            <a:ext cx="3108325" cy="18923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3C134F8D-319C-699E-00ED-2C497397EE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22919" y="3676287"/>
            <a:ext cx="3108326" cy="865563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2400" cap="all" spc="30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52A27F04-C302-800F-5FE5-9B7FA2DBED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871" y="4578835"/>
            <a:ext cx="3108326" cy="1892300"/>
          </a:xfrm>
        </p:spPr>
        <p:txBody>
          <a:bodyPr anchor="t" anchorCtr="0">
            <a:noAutofit/>
          </a:bodyPr>
          <a:lstStyle>
            <a:lvl1pPr marL="182880" indent="-18288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400" cap="none" spc="0" baseline="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0"/>
            <a:r>
              <a:rPr lang="en-US" dirty="0"/>
              <a:t>Second</a:t>
            </a:r>
          </a:p>
          <a:p>
            <a:pPr lvl="0"/>
            <a:r>
              <a:rPr lang="en-US" dirty="0"/>
              <a:t>Third</a:t>
            </a:r>
          </a:p>
          <a:p>
            <a:pPr lvl="0"/>
            <a:r>
              <a:rPr lang="en-US" dirty="0"/>
              <a:t>Fourth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2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170822"/>
            <a:ext cx="5897218" cy="1325453"/>
          </a:xfrm>
        </p:spPr>
        <p:txBody>
          <a:bodyPr lIns="91440" rIns="91440" anchor="b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656A3C7F-97D5-51E2-9BDF-90E2BD0801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5998" y="1635323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B1FEB2D-A892-CF1D-2EAD-3139AB45F7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8" y="2101808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B2D88A4-3801-6C61-D989-4358C9A25C8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5998" y="2824477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43D83DE-2A76-BAD3-6A75-BD1BE8A1AB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5998" y="3290962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6C9F708-458D-0C90-AA62-4F4E1BE98C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5998" y="4005037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A4FEA4-71DB-CBBC-4183-C55650B07AB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5998" y="4471522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1BAC13E-D6C4-66D0-6DF5-9FDB08CD8F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998" y="5194191"/>
            <a:ext cx="5897217" cy="36512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9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C54AFEF2-F55D-17EA-E93E-AC4F233B93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98" y="5660676"/>
            <a:ext cx="5897217" cy="554037"/>
          </a:xfrm>
        </p:spPr>
        <p:txBody>
          <a:bodyPr lIns="9144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58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dots&#10;&#10;Description automatically generated">
            <a:extLst>
              <a:ext uri="{FF2B5EF4-FFF2-40B4-BE49-F238E27FC236}">
                <a16:creationId xmlns:a16="http://schemas.microsoft.com/office/drawing/2014/main" id="{A7778945-CDEB-9A7F-80F5-5A2906972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8E9930A-72A3-290D-B835-F73AD5366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195" y="1069675"/>
            <a:ext cx="11015612" cy="1499321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7C9DAF4-07EB-3C9A-A08C-3EBC3F87B2A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54768" y="3105917"/>
            <a:ext cx="731520" cy="731520"/>
          </a:xfr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8812" y="3893330"/>
            <a:ext cx="3736664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9154656-6832-6744-5242-633FFE1D17B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30238" y="3105917"/>
            <a:ext cx="731520" cy="731520"/>
          </a:xfr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1056" y="3893330"/>
            <a:ext cx="3736658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0271905-3743-286E-3C76-62B0063D596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705712" y="3105917"/>
            <a:ext cx="731520" cy="731520"/>
          </a:xfr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6525" y="3893330"/>
            <a:ext cx="3736663" cy="518795"/>
          </a:xfrm>
        </p:spPr>
        <p:txBody>
          <a:bodyPr>
            <a:norm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20" y="136525"/>
            <a:ext cx="4846320" cy="1692311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spcBef>
                <a:spcPts val="1000"/>
              </a:spcBef>
              <a:defRPr sz="3200" baseline="0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rmAutofit/>
          </a:bodyPr>
          <a:lstStyle>
            <a:lvl1pPr marL="0" indent="0">
              <a:buNone/>
              <a:defRPr sz="1800" cap="all" spc="30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4572"/>
            <a:ext cx="5897217" cy="1471703"/>
          </a:xfrm>
        </p:spPr>
        <p:txBody>
          <a:bodyPr lIns="91440" rIns="91440" anchor="b" anchorCtr="0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5395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400" cap="all" spc="300" baseline="0" dirty="0">
                <a:solidFill>
                  <a:schemeClr val="lt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E20AE-BE16-CA42-4851-31C48D64A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2782674"/>
            <a:ext cx="4122755" cy="269367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135465"/>
            <a:ext cx="5012987" cy="2788704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012987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cap="all" spc="3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455179"/>
          </a:xfrm>
        </p:spPr>
        <p:txBody>
          <a:bodyPr anchor="b" anchorCtr="0">
            <a:noAutofit/>
          </a:bodyPr>
          <a:lstStyle>
            <a:lvl1pPr>
              <a:defRPr sz="4800" spc="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455179"/>
          </a:xfrm>
        </p:spPr>
        <p:txBody>
          <a:bodyPr anchor="b" anchorCtr="0">
            <a:noAutofit/>
          </a:bodyPr>
          <a:lstStyle>
            <a:lvl1pPr>
              <a:defRPr sz="4800" spc="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11A09-391F-D047-3028-E943A996403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93727" y="1591703"/>
            <a:ext cx="11002962" cy="476464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780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136525"/>
            <a:ext cx="11002962" cy="1455179"/>
          </a:xfrm>
        </p:spPr>
        <p:txBody>
          <a:bodyPr anchor="b" anchorCtr="0">
            <a:noAutofit/>
          </a:bodyPr>
          <a:lstStyle>
            <a:lvl1pPr>
              <a:defRPr sz="4800" spc="3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11A09-391F-D047-3028-E943A996403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94519" y="2205872"/>
            <a:ext cx="11002962" cy="3685881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938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algn="ctr">
              <a:defRPr sz="1400" spc="300" baseline="0"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bIns="274320" anchor="b">
            <a:normAutofit/>
          </a:bodyPr>
          <a:lstStyle>
            <a:lvl1pPr marL="0" indent="0" algn="ctr">
              <a:buNone/>
              <a:defRPr sz="3200" cap="all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4"/>
            <a:ext cx="4018722" cy="1781980"/>
          </a:xfrm>
        </p:spPr>
        <p:txBody>
          <a:bodyPr lIns="0" rIns="0" anchor="ctr" anchorCtr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6600" y="3651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51300" y="3651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600" y="24225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51300" y="24225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6600" y="44799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051300" y="4479925"/>
            <a:ext cx="2997200" cy="1781979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281DF4-BD72-3F1E-8B04-6205D7C5C8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92278" y="2422525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FA84CC6-BD0B-002A-5FFA-708B69C4C2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92278" y="3161514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F5AB02-45DE-2A85-A817-6FA37AD981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97315" y="2429338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4138391-4411-4BD0-D8AD-D001BF46DC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97315" y="3158271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E1BE558-411F-87F3-71EE-1782FC824F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792278" y="3625282"/>
            <a:ext cx="1813685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08EED18-0FEB-480C-03BC-CC12E4603C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92278" y="4354222"/>
            <a:ext cx="1813685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95CBCFF-0E55-BCFC-8CBE-723A9BD0002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997314" y="3604563"/>
            <a:ext cx="181368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9088F0C-EE6F-2847-CFAA-9D94686187E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97314" y="4333500"/>
            <a:ext cx="181368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8120BC8-9E46-E919-6015-FABAA65888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93957" y="4891306"/>
            <a:ext cx="181200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A6AFA01-4607-12C7-E4CA-8AAB4BADEC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793957" y="5620243"/>
            <a:ext cx="181200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89AE8D05-699D-7672-D652-F638E37629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98994" y="4888062"/>
            <a:ext cx="1812006" cy="718013"/>
          </a:xfrm>
        </p:spPr>
        <p:txBody>
          <a:bodyPr lIns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3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8C054886-505C-671E-F2BA-D9842DA583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98994" y="5616999"/>
            <a:ext cx="1812006" cy="365125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212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77" r:id="rId5"/>
    <p:sldLayoutId id="2147483685" r:id="rId6"/>
    <p:sldLayoutId id="2147483686" r:id="rId7"/>
    <p:sldLayoutId id="2147483666" r:id="rId8"/>
    <p:sldLayoutId id="2147483681" r:id="rId9"/>
    <p:sldLayoutId id="2147483683" r:id="rId10"/>
    <p:sldLayoutId id="2147483682" r:id="rId11"/>
    <p:sldLayoutId id="2147483684" r:id="rId12"/>
    <p:sldLayoutId id="2147483680" r:id="rId13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1060315"/>
            <a:ext cx="11490325" cy="2218959"/>
          </a:xfrm>
        </p:spPr>
        <p:txBody>
          <a:bodyPr/>
          <a:lstStyle/>
          <a:p>
            <a:pPr algn="ctr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 Exploration of Chaos Engineering Techniques on a Self-Healing Cloud Native Microservice Architecture</a:t>
            </a: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2344" y="3700222"/>
            <a:ext cx="5167313" cy="603250"/>
          </a:xfrm>
        </p:spPr>
        <p:txBody>
          <a:bodyPr/>
          <a:lstStyle/>
          <a:p>
            <a:r>
              <a:rPr lang="en-US" dirty="0"/>
              <a:t>Bruno Franco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848311"/>
          </a:xfrm>
        </p:spPr>
        <p:txBody>
          <a:bodyPr/>
          <a:lstStyle/>
          <a:p>
            <a:r>
              <a:rPr lang="en-US" dirty="0"/>
              <a:t>0.0.1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F34D-5077-2DF6-F84F-3D5B5EEF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4572"/>
            <a:ext cx="11002962" cy="955968"/>
          </a:xfrm>
        </p:spPr>
        <p:txBody>
          <a:bodyPr/>
          <a:lstStyle/>
          <a:p>
            <a:r>
              <a:rPr lang="en-US" dirty="0"/>
              <a:t>sample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ABF23-A302-B9F8-B428-94A4A90BDF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36A424-0422-3B63-47A4-25AC394E5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8" y="1685925"/>
            <a:ext cx="11523217" cy="348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67484636-43BD-A11F-2D80-FE6D1A4883CA}"/>
              </a:ext>
            </a:extLst>
          </p:cNvPr>
          <p:cNvSpPr txBox="1">
            <a:spLocks/>
          </p:cNvSpPr>
          <p:nvPr/>
        </p:nvSpPr>
        <p:spPr>
          <a:xfrm>
            <a:off x="357202" y="1115729"/>
            <a:ext cx="4122755" cy="435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467360" indent="0" algn="just">
              <a:lnSpc>
                <a:spcPct val="150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 1</a:t>
            </a: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579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F34D-5077-2DF6-F84F-3D5B5EEF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4572"/>
            <a:ext cx="11002962" cy="955968"/>
          </a:xfrm>
        </p:spPr>
        <p:txBody>
          <a:bodyPr/>
          <a:lstStyle/>
          <a:p>
            <a:r>
              <a:rPr lang="en-US" dirty="0"/>
              <a:t>sample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ABF23-A302-B9F8-B428-94A4A90BDF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67484636-43BD-A11F-2D80-FE6D1A4883CA}"/>
              </a:ext>
            </a:extLst>
          </p:cNvPr>
          <p:cNvSpPr txBox="1">
            <a:spLocks/>
          </p:cNvSpPr>
          <p:nvPr/>
        </p:nvSpPr>
        <p:spPr>
          <a:xfrm>
            <a:off x="357202" y="1115729"/>
            <a:ext cx="4122755" cy="435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467360" indent="0" algn="just">
              <a:lnSpc>
                <a:spcPct val="150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 2</a:t>
            </a: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086B45-51C7-FF43-5503-98E7662D0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30" y="1708150"/>
            <a:ext cx="11665259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709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F34D-5077-2DF6-F84F-3D5B5EEF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4572"/>
            <a:ext cx="11002962" cy="955968"/>
          </a:xfrm>
        </p:spPr>
        <p:txBody>
          <a:bodyPr/>
          <a:lstStyle/>
          <a:p>
            <a:r>
              <a:rPr lang="en-US" dirty="0"/>
              <a:t>sample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ABF23-A302-B9F8-B428-94A4A90BDF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67484636-43BD-A11F-2D80-FE6D1A4883CA}"/>
              </a:ext>
            </a:extLst>
          </p:cNvPr>
          <p:cNvSpPr txBox="1">
            <a:spLocks/>
          </p:cNvSpPr>
          <p:nvPr/>
        </p:nvSpPr>
        <p:spPr>
          <a:xfrm>
            <a:off x="357202" y="1115729"/>
            <a:ext cx="4122755" cy="435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467360" indent="0" algn="just">
              <a:lnSpc>
                <a:spcPct val="150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 3</a:t>
            </a: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6744F89-C33C-1110-30CE-5FDEFBE78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02" y="1705768"/>
            <a:ext cx="11636015" cy="344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679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F34D-5077-2DF6-F84F-3D5B5EEF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4572"/>
            <a:ext cx="11002962" cy="955968"/>
          </a:xfrm>
        </p:spPr>
        <p:txBody>
          <a:bodyPr/>
          <a:lstStyle/>
          <a:p>
            <a:r>
              <a:rPr lang="en-US" dirty="0"/>
              <a:t>sample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ABF23-A302-B9F8-B428-94A4A90BDF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67484636-43BD-A11F-2D80-FE6D1A4883CA}"/>
              </a:ext>
            </a:extLst>
          </p:cNvPr>
          <p:cNvSpPr txBox="1">
            <a:spLocks/>
          </p:cNvSpPr>
          <p:nvPr/>
        </p:nvSpPr>
        <p:spPr>
          <a:xfrm>
            <a:off x="357202" y="1115729"/>
            <a:ext cx="4122755" cy="435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467360" indent="0" algn="just">
              <a:lnSpc>
                <a:spcPct val="150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 4</a:t>
            </a: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F3B68B-E769-74EF-36F3-AB93ACE35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02" y="1704181"/>
            <a:ext cx="11432344" cy="344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365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F34D-5077-2DF6-F84F-3D5B5EEF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4572"/>
            <a:ext cx="11002962" cy="955968"/>
          </a:xfrm>
        </p:spPr>
        <p:txBody>
          <a:bodyPr/>
          <a:lstStyle/>
          <a:p>
            <a:r>
              <a:rPr lang="en-US" dirty="0"/>
              <a:t>sample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ABF23-A302-B9F8-B428-94A4A90BDF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67484636-43BD-A11F-2D80-FE6D1A4883CA}"/>
              </a:ext>
            </a:extLst>
          </p:cNvPr>
          <p:cNvSpPr txBox="1">
            <a:spLocks/>
          </p:cNvSpPr>
          <p:nvPr/>
        </p:nvSpPr>
        <p:spPr>
          <a:xfrm>
            <a:off x="357202" y="1115729"/>
            <a:ext cx="4122755" cy="435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467360" indent="0" algn="just">
              <a:lnSpc>
                <a:spcPct val="150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 5</a:t>
            </a: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068355E-B3E4-2AB9-05DC-65B71D973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02" y="1698625"/>
            <a:ext cx="11432344" cy="345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24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F34D-5077-2DF6-F84F-3D5B5EEF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4572"/>
            <a:ext cx="11002962" cy="955968"/>
          </a:xfrm>
        </p:spPr>
        <p:txBody>
          <a:bodyPr/>
          <a:lstStyle/>
          <a:p>
            <a:r>
              <a:rPr lang="en-US" dirty="0"/>
              <a:t>sample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ABF23-A302-B9F8-B428-94A4A90BDF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67484636-43BD-A11F-2D80-FE6D1A4883CA}"/>
              </a:ext>
            </a:extLst>
          </p:cNvPr>
          <p:cNvSpPr txBox="1">
            <a:spLocks/>
          </p:cNvSpPr>
          <p:nvPr/>
        </p:nvSpPr>
        <p:spPr>
          <a:xfrm>
            <a:off x="357202" y="1115729"/>
            <a:ext cx="4122755" cy="435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467360" indent="0" algn="just">
              <a:lnSpc>
                <a:spcPct val="150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 6</a:t>
            </a: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80033EE-8B33-0D63-9960-3FED381D0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02" y="1708150"/>
            <a:ext cx="11565509" cy="34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90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F34D-5077-2DF6-F84F-3D5B5EEF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4572"/>
            <a:ext cx="11002962" cy="955968"/>
          </a:xfrm>
        </p:spPr>
        <p:txBody>
          <a:bodyPr/>
          <a:lstStyle/>
          <a:p>
            <a:r>
              <a:rPr lang="en-US" dirty="0"/>
              <a:t>sample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ABF23-A302-B9F8-B428-94A4A90BDF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67484636-43BD-A11F-2D80-FE6D1A4883CA}"/>
              </a:ext>
            </a:extLst>
          </p:cNvPr>
          <p:cNvSpPr txBox="1">
            <a:spLocks/>
          </p:cNvSpPr>
          <p:nvPr/>
        </p:nvSpPr>
        <p:spPr>
          <a:xfrm>
            <a:off x="357202" y="1115729"/>
            <a:ext cx="4122755" cy="435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467360" indent="0" algn="just">
              <a:lnSpc>
                <a:spcPct val="150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 7</a:t>
            </a: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72901CE-C999-DE2B-E39A-092193AD2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02" y="1693863"/>
            <a:ext cx="11512243" cy="347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438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517" y="61300"/>
            <a:ext cx="5897217" cy="1471703"/>
          </a:xfrm>
        </p:spPr>
        <p:txBody>
          <a:bodyPr/>
          <a:lstStyle/>
          <a:p>
            <a:r>
              <a:rPr lang="en-US" dirty="0"/>
              <a:t>AWS configuration variation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61" r="23661"/>
          <a:stretch/>
        </p:blipFill>
        <p:spPr>
          <a:xfrm>
            <a:off x="0" y="0"/>
            <a:ext cx="3827282" cy="6858000"/>
          </a:xfr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97517" y="1520010"/>
            <a:ext cx="5621517" cy="464871"/>
          </a:xfrm>
        </p:spPr>
        <p:txBody>
          <a:bodyPr/>
          <a:lstStyle/>
          <a:p>
            <a:r>
              <a:rPr lang="en-US" dirty="0"/>
              <a:t>Warm pooling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45A4B70-A0EA-A96A-4119-0857596AA2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41965" y="2130458"/>
            <a:ext cx="5477069" cy="3846136"/>
          </a:xfrm>
        </p:spPr>
        <p:txBody>
          <a:bodyPr/>
          <a:lstStyle/>
          <a:p>
            <a:pPr marL="135890" marR="468630" algn="just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experiment was executed in four different phases (differentiated by auto-scaling configurations), eight times each as well:</a:t>
            </a:r>
            <a:endParaRPr lang="en-I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6863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 warm pooling.</a:t>
            </a:r>
            <a:endParaRPr lang="en-I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6863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Warm pooling with one instance on ‘Stopped’ state.</a:t>
            </a:r>
            <a:endParaRPr lang="en-I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6863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Warm pooling with one instance on ‘Running’ state.</a:t>
            </a:r>
            <a:endParaRPr lang="en-I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6863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Warm pooling with one instance on ‘Hibernated’ state.</a:t>
            </a:r>
            <a:endParaRPr lang="en-I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070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35465"/>
            <a:ext cx="5012987" cy="2788704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233" r="20233"/>
          <a:stretch/>
        </p:blipFill>
        <p:spPr>
          <a:xfrm>
            <a:off x="0" y="0"/>
            <a:ext cx="6096000" cy="686792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5012987" cy="365125"/>
          </a:xfrm>
        </p:spPr>
        <p:txBody>
          <a:bodyPr/>
          <a:lstStyle/>
          <a:p>
            <a:r>
              <a:rPr lang="en-US" dirty="0"/>
              <a:t>Incoming diagrams!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B2D8A56-AFAD-6528-065B-20DE7C1C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1455179"/>
          </a:xfrm>
        </p:spPr>
        <p:txBody>
          <a:bodyPr/>
          <a:lstStyle/>
          <a:p>
            <a:r>
              <a:rPr lang="en-US" dirty="0"/>
              <a:t>No warm pooling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16ACF-917D-92A2-1A5F-AD49B42A86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0540D-12BE-214D-0182-0287D0A85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54" y="2271860"/>
            <a:ext cx="6039439" cy="3742441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37A73AEC-0367-E108-1C32-F55C81925C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361" y="2450969"/>
            <a:ext cx="5410985" cy="33088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7008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20" y="136525"/>
            <a:ext cx="4846320" cy="169231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>
          <a:xfrm>
            <a:off x="0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68820" y="2078875"/>
            <a:ext cx="4114800" cy="3798888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 question</a:t>
            </a:r>
          </a:p>
          <a:p>
            <a:r>
              <a:rPr lang="en-US" dirty="0"/>
              <a:t>Experiment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Your conclusions!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B2D8A56-AFAD-6528-065B-20DE7C1C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1455179"/>
          </a:xfrm>
        </p:spPr>
        <p:txBody>
          <a:bodyPr/>
          <a:lstStyle/>
          <a:p>
            <a:r>
              <a:rPr lang="en-US" dirty="0"/>
              <a:t>stopped warm pooling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16ACF-917D-92A2-1A5F-AD49B42A86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B2A62-6913-623E-CC4E-D3644D50E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21" y="1819373"/>
            <a:ext cx="5907463" cy="3893270"/>
          </a:xfrm>
          <a:prstGeom prst="rect">
            <a:avLst/>
          </a:prstGeom>
        </p:spPr>
      </p:pic>
      <p:pic>
        <p:nvPicPr>
          <p:cNvPr id="5" name="Picture 4" descr="A graph with orange bars&#10;&#10;Description automatically generated">
            <a:extLst>
              <a:ext uri="{FF2B5EF4-FFF2-40B4-BE49-F238E27FC236}">
                <a16:creationId xmlns:a16="http://schemas.microsoft.com/office/drawing/2014/main" id="{0D5A8556-E00F-6DA5-F9A6-710859EEAF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946" y="1998482"/>
            <a:ext cx="5533533" cy="3553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1661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B2D8A56-AFAD-6528-065B-20DE7C1C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1455179"/>
          </a:xfrm>
        </p:spPr>
        <p:txBody>
          <a:bodyPr/>
          <a:lstStyle/>
          <a:p>
            <a:r>
              <a:rPr lang="en-US" dirty="0"/>
              <a:t>hibernated warm pooling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16ACF-917D-92A2-1A5F-AD49B42A86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2CF2FE-36D7-437D-ABA9-F4D6C00C0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21" y="1924550"/>
            <a:ext cx="5819479" cy="3929495"/>
          </a:xfrm>
          <a:prstGeom prst="rect">
            <a:avLst/>
          </a:prstGeom>
        </p:spPr>
      </p:pic>
      <p:pic>
        <p:nvPicPr>
          <p:cNvPr id="7" name="Picture 6" descr="A graph of orange bars&#10;&#10;Description automatically generated">
            <a:extLst>
              <a:ext uri="{FF2B5EF4-FFF2-40B4-BE49-F238E27FC236}">
                <a16:creationId xmlns:a16="http://schemas.microsoft.com/office/drawing/2014/main" id="{84192B2F-1787-E6C5-1DAC-2236076CD8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91" y="2083324"/>
            <a:ext cx="5693787" cy="3629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1499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B2D8A56-AFAD-6528-065B-20DE7C1C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1455179"/>
          </a:xfrm>
        </p:spPr>
        <p:txBody>
          <a:bodyPr/>
          <a:lstStyle/>
          <a:p>
            <a:r>
              <a:rPr lang="en-US" dirty="0"/>
              <a:t>running warm pooling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16ACF-917D-92A2-1A5F-AD49B42A86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572A4-8553-6186-AD5F-0338CB90D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4" y="1942707"/>
            <a:ext cx="5978655" cy="3977326"/>
          </a:xfrm>
          <a:prstGeom prst="rect">
            <a:avLst/>
          </a:prstGeom>
        </p:spPr>
      </p:pic>
      <p:pic>
        <p:nvPicPr>
          <p:cNvPr id="5" name="Picture 4" descr="A graph with orange bars&#10;&#10;Description automatically generated">
            <a:extLst>
              <a:ext uri="{FF2B5EF4-FFF2-40B4-BE49-F238E27FC236}">
                <a16:creationId xmlns:a16="http://schemas.microsoft.com/office/drawing/2014/main" id="{923A0EA6-816E-13D2-B784-111224420C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333" y="2112389"/>
            <a:ext cx="5775884" cy="3637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4576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B2D8A56-AFAD-6528-065B-20DE7C1C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1455179"/>
          </a:xfrm>
        </p:spPr>
        <p:txBody>
          <a:bodyPr/>
          <a:lstStyle/>
          <a:p>
            <a:r>
              <a:rPr lang="en-US" dirty="0"/>
              <a:t>Recovery time per pool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16ACF-917D-92A2-1A5F-AD49B42A86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Picture 1" descr="A graph with orange bars&#10;&#10;Description automatically generated">
            <a:extLst>
              <a:ext uri="{FF2B5EF4-FFF2-40B4-BE49-F238E27FC236}">
                <a16:creationId xmlns:a16="http://schemas.microsoft.com/office/drawing/2014/main" id="{4C025A94-AF0D-D48E-251F-34828B8FDA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778" y="2129402"/>
            <a:ext cx="5967166" cy="368693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1F37A2-8FCE-6CBA-9F48-7E37F9218B82}"/>
              </a:ext>
            </a:extLst>
          </p:cNvPr>
          <p:cNvSpPr txBox="1"/>
          <p:nvPr/>
        </p:nvSpPr>
        <p:spPr>
          <a:xfrm>
            <a:off x="219174" y="2576715"/>
            <a:ext cx="5876826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466725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 warm pooling recovery time: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02:15.549</a:t>
            </a: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66725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Stopped warm pooling recovery time: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02:23.986</a:t>
            </a: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66725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Hibernated warm pooling recovery time: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01:50.383</a:t>
            </a: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66725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Running warm pooling recovery time: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01:24.147</a:t>
            </a: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784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B2D8A56-AFAD-6528-065B-20DE7C1C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36525"/>
            <a:ext cx="11002962" cy="1455179"/>
          </a:xfrm>
        </p:spPr>
        <p:txBody>
          <a:bodyPr/>
          <a:lstStyle/>
          <a:p>
            <a:r>
              <a:rPr lang="en-US" dirty="0"/>
              <a:t>Recovery time comparison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16ACF-917D-92A2-1A5F-AD49B42A86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D1319C-6FAD-396A-C5A0-76307DC1D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932" y="2243580"/>
            <a:ext cx="7164371" cy="29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59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7FAB1B-01FA-C5BE-C238-EFAE0FDF4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7" y="0"/>
            <a:ext cx="5897218" cy="676387"/>
          </a:xfrm>
        </p:spPr>
        <p:txBody>
          <a:bodyPr/>
          <a:lstStyle/>
          <a:p>
            <a:r>
              <a:rPr lang="en-US" dirty="0"/>
              <a:t>Conclusions:</a:t>
            </a:r>
          </a:p>
        </p:txBody>
      </p:sp>
      <p:pic>
        <p:nvPicPr>
          <p:cNvPr id="13" name="Picture Placeholder 5" descr="person staring at blueprints on a brick wall">
            <a:extLst>
              <a:ext uri="{FF2B5EF4-FFF2-40B4-BE49-F238E27FC236}">
                <a16:creationId xmlns:a16="http://schemas.microsoft.com/office/drawing/2014/main" id="{16B5FFBF-FBCD-964C-AE2B-03564308539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673" r="23673"/>
          <a:stretch/>
        </p:blipFill>
        <p:spPr>
          <a:xfrm>
            <a:off x="0" y="0"/>
            <a:ext cx="5416550" cy="68580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E32CA-DAE8-773F-8DFA-472A42187E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5998" y="690433"/>
            <a:ext cx="5897217" cy="365125"/>
          </a:xfrm>
        </p:spPr>
        <p:txBody>
          <a:bodyPr/>
          <a:lstStyle/>
          <a:p>
            <a:pPr lvl="0"/>
            <a:r>
              <a:rPr lang="en-US" noProof="0" dirty="0"/>
              <a:t>Warm-up questions: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954EE5-EA1D-815F-7000-A9ABB4018C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5998" y="1126444"/>
            <a:ext cx="5897217" cy="722669"/>
          </a:xfrm>
        </p:spPr>
        <p:txBody>
          <a:bodyPr>
            <a:normAutofit lnSpcReduction="10000"/>
          </a:bodyPr>
          <a:lstStyle/>
          <a:p>
            <a:pPr lvl="0"/>
            <a:r>
              <a:rPr lang="en-US" noProof="0" dirty="0"/>
              <a:t>How many years experience in Software Engineering</a:t>
            </a:r>
          </a:p>
          <a:p>
            <a:pPr lvl="0"/>
            <a:r>
              <a:rPr lang="en-US" noProof="0" dirty="0"/>
              <a:t>Business Domains</a:t>
            </a:r>
          </a:p>
          <a:p>
            <a:pPr lvl="0"/>
            <a:r>
              <a:rPr lang="en-US" dirty="0"/>
              <a:t>Cloud Domains</a:t>
            </a:r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5268F6-4D47-3217-43BC-93E563DFBB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5998" y="2036783"/>
            <a:ext cx="5897217" cy="365125"/>
          </a:xfrm>
        </p:spPr>
        <p:txBody>
          <a:bodyPr/>
          <a:lstStyle/>
          <a:p>
            <a:pPr lvl="0"/>
            <a:r>
              <a:rPr lang="en-US" noProof="0" dirty="0"/>
              <a:t>Choice of tools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BB8112-9ED6-EAED-1750-4F65E1D132D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5998" y="2474099"/>
            <a:ext cx="5897217" cy="815436"/>
          </a:xfrm>
        </p:spPr>
        <p:txBody>
          <a:bodyPr/>
          <a:lstStyle/>
          <a:p>
            <a:pPr lvl="0"/>
            <a:r>
              <a:rPr lang="en-US" dirty="0"/>
              <a:t>Would you have chosen the tools/platforms differently?</a:t>
            </a:r>
          </a:p>
          <a:p>
            <a:pPr lvl="0"/>
            <a:r>
              <a:rPr lang="en-US" noProof="0" dirty="0"/>
              <a:t>AWS </a:t>
            </a:r>
            <a:r>
              <a:rPr lang="en-US" dirty="0"/>
              <a:t>x FIS x JMeter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B4E8B1-A3BD-0B77-362F-D1244837AE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5998" y="3385903"/>
            <a:ext cx="5897217" cy="365125"/>
          </a:xfrm>
        </p:spPr>
        <p:txBody>
          <a:bodyPr/>
          <a:lstStyle/>
          <a:p>
            <a:pPr lvl="0"/>
            <a:r>
              <a:rPr lang="en-US" noProof="0" dirty="0"/>
              <a:t>Experiment validation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1C4A41-5064-8EF3-BCE6-43258CB42CC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5998" y="3790479"/>
            <a:ext cx="5897217" cy="824029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noProof="0" dirty="0"/>
              <a:t>Are you satisfied with how the experiment was conducted?</a:t>
            </a:r>
          </a:p>
          <a:p>
            <a:pPr lvl="0"/>
            <a:r>
              <a:rPr lang="en-US" dirty="0"/>
              <a:t>Would you have done it differently?</a:t>
            </a:r>
          </a:p>
          <a:p>
            <a:pPr lvl="0"/>
            <a:r>
              <a:rPr lang="en-US" noProof="0" dirty="0"/>
              <a:t>What should I have measured differently?</a:t>
            </a:r>
          </a:p>
          <a:p>
            <a:pPr lvl="0"/>
            <a:r>
              <a:rPr lang="en-US" dirty="0"/>
              <a:t>Is there anything else I should have measured?</a:t>
            </a:r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D69A94-5BAB-A79D-F6D2-24CA574F80E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95998" y="4803421"/>
            <a:ext cx="5897217" cy="365125"/>
          </a:xfrm>
        </p:spPr>
        <p:txBody>
          <a:bodyPr/>
          <a:lstStyle/>
          <a:p>
            <a:pPr lvl="0"/>
            <a:r>
              <a:rPr lang="en-US" noProof="0" dirty="0"/>
              <a:t>results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616E5C-DE4A-7D20-4E83-B0B8D8780AF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5998" y="5264387"/>
            <a:ext cx="5897217" cy="554037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noProof="0" dirty="0"/>
              <a:t>Are the results as you have expected?</a:t>
            </a:r>
          </a:p>
          <a:p>
            <a:pPr lvl="0"/>
            <a:r>
              <a:rPr lang="en-US" noProof="0" dirty="0"/>
              <a:t>Which warm pooling configuration would you recommend?</a:t>
            </a:r>
          </a:p>
          <a:p>
            <a:pPr lvl="0"/>
            <a:r>
              <a:rPr lang="en-US" dirty="0"/>
              <a:t>What can you conclude from the experiment results?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93EF5-ED6E-4A8C-6C5F-327F29B2F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288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95" y="1069675"/>
            <a:ext cx="11015612" cy="1499321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137992"/>
            <a:ext cx="5167313" cy="518795"/>
          </a:xfrm>
        </p:spPr>
        <p:txBody>
          <a:bodyPr/>
          <a:lstStyle/>
          <a:p>
            <a:r>
              <a:rPr lang="en-US" dirty="0"/>
              <a:t>I appreciate your time!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4572"/>
            <a:ext cx="5897217" cy="147170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61" r="23661"/>
          <a:stretch/>
        </p:blipFill>
        <p:spPr>
          <a:xfrm>
            <a:off x="0" y="0"/>
            <a:ext cx="5416550" cy="6858000"/>
          </a:xfr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5395" y="1546138"/>
            <a:ext cx="4023360" cy="464871"/>
          </a:xfrm>
        </p:spPr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45A4B70-A0EA-A96A-4119-0857596AA2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2149311"/>
            <a:ext cx="4122755" cy="3327041"/>
          </a:xfrm>
        </p:spPr>
        <p:txBody>
          <a:bodyPr/>
          <a:lstStyle/>
          <a:p>
            <a:pPr marL="135890" marR="465455" algn="just"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 architectural approach that organizes an application into a set of services characterized by the following attributes:</a:t>
            </a:r>
            <a:endParaRPr lang="en-I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65455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Capable of independent deployment.</a:t>
            </a:r>
            <a:endParaRPr lang="en-I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65455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Loosely interconnected.</a:t>
            </a:r>
            <a:endParaRPr lang="en-I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65455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Aligned with specific business functionalities.</a:t>
            </a:r>
            <a:endParaRPr lang="en-I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65455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Managed by small, dedicated teams.</a:t>
            </a:r>
            <a:endParaRPr lang="en-I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4572"/>
            <a:ext cx="5897217" cy="147170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61" r="23661"/>
          <a:stretch/>
        </p:blipFill>
        <p:spPr>
          <a:xfrm>
            <a:off x="0" y="0"/>
            <a:ext cx="5416550" cy="6858000"/>
          </a:xfr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5395" y="1546138"/>
            <a:ext cx="4023360" cy="464871"/>
          </a:xfrm>
        </p:spPr>
        <p:txBody>
          <a:bodyPr/>
          <a:lstStyle/>
          <a:p>
            <a:r>
              <a:rPr lang="en-US" dirty="0"/>
              <a:t>Cloud infrastructure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45A4B70-A0EA-A96A-4119-0857596AA2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2149311"/>
            <a:ext cx="4122755" cy="3327041"/>
          </a:xfrm>
        </p:spPr>
        <p:txBody>
          <a:bodyPr/>
          <a:lstStyle/>
          <a:p>
            <a:pPr marL="135890" marR="465455" algn="just">
              <a:lnSpc>
                <a:spcPct val="150000"/>
              </a:lnSpc>
              <a:spcAft>
                <a:spcPts val="0"/>
              </a:spcAft>
            </a:pPr>
            <a:endParaRPr lang="en-IE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5890" marR="465455" algn="just">
              <a:lnSpc>
                <a:spcPct val="150000"/>
              </a:lnSpc>
              <a:spcAft>
                <a:spcPts val="0"/>
              </a:spcAft>
            </a:pPr>
            <a:r>
              <a:rPr lang="en-I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Cloud computing is the on-demand delivery of IT resources over the Internet with pay-as-you-go pricing.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61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4572"/>
            <a:ext cx="5897217" cy="147170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61" r="23661"/>
          <a:stretch/>
        </p:blipFill>
        <p:spPr>
          <a:xfrm>
            <a:off x="0" y="0"/>
            <a:ext cx="5416550" cy="6858000"/>
          </a:xfr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5395" y="1546138"/>
            <a:ext cx="4023360" cy="464871"/>
          </a:xfrm>
        </p:spPr>
        <p:txBody>
          <a:bodyPr/>
          <a:lstStyle/>
          <a:p>
            <a:r>
              <a:rPr lang="en-US" dirty="0"/>
              <a:t>Self-healing systems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45A4B70-A0EA-A96A-4119-0857596AA2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2149311"/>
            <a:ext cx="4122755" cy="3327041"/>
          </a:xfrm>
        </p:spPr>
        <p:txBody>
          <a:bodyPr/>
          <a:lstStyle/>
          <a:p>
            <a:pPr marL="135890" marR="465455" algn="just">
              <a:lnSpc>
                <a:spcPct val="150000"/>
              </a:lnSpc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Self-healing systems perform periodic health assessments on various components and autonomously initiate corrective actions, such as redeployment, to restore them to their intended operational conditions (Ghosh,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 al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., 2007).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21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4572"/>
            <a:ext cx="5897217" cy="147170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61" r="23661"/>
          <a:stretch/>
        </p:blipFill>
        <p:spPr>
          <a:xfrm>
            <a:off x="0" y="0"/>
            <a:ext cx="5416550" cy="6858000"/>
          </a:xfr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5395" y="1546138"/>
            <a:ext cx="4023360" cy="464871"/>
          </a:xfrm>
        </p:spPr>
        <p:txBody>
          <a:bodyPr/>
          <a:lstStyle/>
          <a:p>
            <a:r>
              <a:rPr lang="en-US" dirty="0"/>
              <a:t>Chaos engineering techniques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45A4B70-A0EA-A96A-4119-0857596AA2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2121031"/>
            <a:ext cx="4122755" cy="3327041"/>
          </a:xfrm>
        </p:spPr>
        <p:txBody>
          <a:bodyPr/>
          <a:lstStyle/>
          <a:p>
            <a:pPr marL="135890" marR="465455" algn="just">
              <a:lnSpc>
                <a:spcPct val="150000"/>
              </a:lnSpc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Involves conducting systematic experiments on a system to instill confidence in its capacity to endure challenging operational conditions (Rosenthal and Jones, 2020). In software development, it is common to specify the need for a software system to gracefully handle failures while maintaining an acceptable level of service quality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65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82803"/>
            <a:ext cx="5251450" cy="1171543"/>
          </a:xfrm>
        </p:spPr>
        <p:txBody>
          <a:bodyPr>
            <a:normAutofit/>
          </a:bodyPr>
          <a:lstStyle/>
          <a:p>
            <a:r>
              <a:rPr lang="en-US" sz="4000" dirty="0"/>
              <a:t>Research question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411" r="20411"/>
          <a:stretch/>
        </p:blipFill>
        <p:spPr>
          <a:xfrm>
            <a:off x="0" y="0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6318" y="1409928"/>
            <a:ext cx="5251450" cy="365125"/>
          </a:xfrm>
        </p:spPr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54DAE3C1-44F6-D012-5F28-4B62B08217AC}"/>
              </a:ext>
            </a:extLst>
          </p:cNvPr>
          <p:cNvSpPr txBox="1">
            <a:spLocks/>
          </p:cNvSpPr>
          <p:nvPr/>
        </p:nvSpPr>
        <p:spPr>
          <a:xfrm>
            <a:off x="6660347" y="2460396"/>
            <a:ext cx="4122755" cy="3327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467360" indent="0" algn="just">
              <a:lnSpc>
                <a:spcPct val="150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 Chaos Engineering techniques implemented via AWS Fault Injector Simulator (FIS) degrade an ‘Industry standard Self-healing Cloud-based microservice architecture’ beyond a one-minute response-time SLO? </a:t>
            </a:r>
            <a:endParaRPr lang="en-I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F34D-5077-2DF6-F84F-3D5B5EEF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4572"/>
            <a:ext cx="11002962" cy="1455179"/>
          </a:xfrm>
        </p:spPr>
        <p:txBody>
          <a:bodyPr/>
          <a:lstStyle/>
          <a:p>
            <a:r>
              <a:rPr lang="en-US" dirty="0"/>
              <a:t>AWS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ABF23-A302-B9F8-B428-94A4A90BDF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Content Placeholder 6" descr="A diagram of a computer&#10;&#10;Description automatically generated">
            <a:extLst>
              <a:ext uri="{FF2B5EF4-FFF2-40B4-BE49-F238E27FC236}">
                <a16:creationId xmlns:a16="http://schemas.microsoft.com/office/drawing/2014/main" id="{C991A21B-1144-C0EA-46A8-060AE04101B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253765" y="1706167"/>
            <a:ext cx="8493549" cy="453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9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F34D-5077-2DF6-F84F-3D5B5EEF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4572"/>
            <a:ext cx="11002962" cy="1455179"/>
          </a:xfrm>
        </p:spPr>
        <p:txBody>
          <a:bodyPr/>
          <a:lstStyle/>
          <a:p>
            <a:r>
              <a:rPr lang="en-US" dirty="0"/>
              <a:t>Experiment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ABF23-A302-B9F8-B428-94A4A90BDF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diagram of a cloud infrastructure&#10;&#10;Description automatically generated">
            <a:extLst>
              <a:ext uri="{FF2B5EF4-FFF2-40B4-BE49-F238E27FC236}">
                <a16:creationId xmlns:a16="http://schemas.microsoft.com/office/drawing/2014/main" id="{B4379250-4332-7349-8ADB-51C10B9BB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882" y="2205871"/>
            <a:ext cx="7032396" cy="36858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63463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5" id="{74D298B5-FAE9-4D91-8AD3-354AA238A8E7}" vid="{0D6DFA8C-0A0F-4951-8DB6-6C087E189B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74DCF7-C5F7-4553-B05A-90B884BF24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CDF8656-0242-4B63-8FCA-04D06A7F29A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A6116A8-BE46-4D3A-804C-09C6ADBA2ED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</TotalTime>
  <Words>502</Words>
  <Application>Microsoft Office PowerPoint</Application>
  <PresentationFormat>Widescreen</PresentationFormat>
  <Paragraphs>132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Wingdings</vt:lpstr>
      <vt:lpstr>Custom</vt:lpstr>
      <vt:lpstr>An Exploration of Chaos Engineering Techniques on a Self-Healing Cloud Native Microservice Architecture</vt:lpstr>
      <vt:lpstr>Agenda</vt:lpstr>
      <vt:lpstr>INTRODUCTION</vt:lpstr>
      <vt:lpstr>INTRODUCTION</vt:lpstr>
      <vt:lpstr>INTRODUCTION</vt:lpstr>
      <vt:lpstr>INTRODUCTION</vt:lpstr>
      <vt:lpstr>Research question</vt:lpstr>
      <vt:lpstr>AWS Architecture</vt:lpstr>
      <vt:lpstr>Experiment design</vt:lpstr>
      <vt:lpstr>sample</vt:lpstr>
      <vt:lpstr>sample</vt:lpstr>
      <vt:lpstr>sample</vt:lpstr>
      <vt:lpstr>sample</vt:lpstr>
      <vt:lpstr>sample</vt:lpstr>
      <vt:lpstr>sample</vt:lpstr>
      <vt:lpstr>sample</vt:lpstr>
      <vt:lpstr>AWS configuration variation</vt:lpstr>
      <vt:lpstr>Results</vt:lpstr>
      <vt:lpstr>No warm pooling</vt:lpstr>
      <vt:lpstr>stopped warm pooling</vt:lpstr>
      <vt:lpstr>hibernated warm pooling</vt:lpstr>
      <vt:lpstr>running warm pooling</vt:lpstr>
      <vt:lpstr>Recovery time per pool</vt:lpstr>
      <vt:lpstr>Recovery time comparison</vt:lpstr>
      <vt:lpstr>Conclusions: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 Technology Inc.</dc:title>
  <dc:creator>Bruno Franco</dc:creator>
  <cp:lastModifiedBy>Bruno Franco</cp:lastModifiedBy>
  <cp:revision>6</cp:revision>
  <dcterms:created xsi:type="dcterms:W3CDTF">2023-09-14T19:54:33Z</dcterms:created>
  <dcterms:modified xsi:type="dcterms:W3CDTF">2023-11-29T14:05:22Z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cccd100a-077b-4351-b7ea-99b99562cb12_Enabled">
    <vt:lpwstr>true</vt:lpwstr>
  </property>
  <property fmtid="{D5CDD505-2E9C-101B-9397-08002B2CF9AE}" pid="5" name="MSIP_Label_cccd100a-077b-4351-b7ea-99b99562cb12_SetDate">
    <vt:lpwstr>2023-11-22T18:15:44Z</vt:lpwstr>
  </property>
  <property fmtid="{D5CDD505-2E9C-101B-9397-08002B2CF9AE}" pid="6" name="MSIP_Label_cccd100a-077b-4351-b7ea-99b99562cb12_Method">
    <vt:lpwstr>Privileged</vt:lpwstr>
  </property>
  <property fmtid="{D5CDD505-2E9C-101B-9397-08002B2CF9AE}" pid="7" name="MSIP_Label_cccd100a-077b-4351-b7ea-99b99562cb12_Name">
    <vt:lpwstr>cccd100a-077b-4351-b7ea-99b99562cb12</vt:lpwstr>
  </property>
  <property fmtid="{D5CDD505-2E9C-101B-9397-08002B2CF9AE}" pid="8" name="MSIP_Label_cccd100a-077b-4351-b7ea-99b99562cb12_SiteId">
    <vt:lpwstr>f06fa858-824b-4a85-aacb-f372cfdc282e</vt:lpwstr>
  </property>
  <property fmtid="{D5CDD505-2E9C-101B-9397-08002B2CF9AE}" pid="9" name="MSIP_Label_cccd100a-077b-4351-b7ea-99b99562cb12_ActionId">
    <vt:lpwstr>8318a45f-483f-44f7-bff6-7aa5a3d564f3</vt:lpwstr>
  </property>
  <property fmtid="{D5CDD505-2E9C-101B-9397-08002B2CF9AE}" pid="10" name="MSIP_Label_cccd100a-077b-4351-b7ea-99b99562cb12_ContentBits">
    <vt:lpwstr>0</vt:lpwstr>
  </property>
</Properties>
</file>